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317" r:id="rId4"/>
    <p:sldId id="316" r:id="rId5"/>
    <p:sldId id="294" r:id="rId6"/>
    <p:sldId id="318" r:id="rId7"/>
    <p:sldId id="309" r:id="rId8"/>
    <p:sldId id="319" r:id="rId9"/>
    <p:sldId id="312" r:id="rId10"/>
    <p:sldId id="302" r:id="rId11"/>
    <p:sldId id="299" r:id="rId12"/>
    <p:sldId id="295" r:id="rId13"/>
    <p:sldId id="306" r:id="rId14"/>
    <p:sldId id="313" r:id="rId15"/>
    <p:sldId id="303" r:id="rId16"/>
    <p:sldId id="315" r:id="rId17"/>
    <p:sldId id="301" r:id="rId18"/>
    <p:sldId id="304" r:id="rId19"/>
    <p:sldId id="307" r:id="rId20"/>
    <p:sldId id="314" r:id="rId21"/>
    <p:sldId id="305" r:id="rId22"/>
    <p:sldId id="296" r:id="rId23"/>
    <p:sldId id="291" r:id="rId24"/>
    <p:sldId id="290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59" autoAdjust="0"/>
    <p:restoredTop sz="94494" autoAdjust="0"/>
  </p:normalViewPr>
  <p:slideViewPr>
    <p:cSldViewPr>
      <p:cViewPr varScale="1">
        <p:scale>
          <a:sx n="66" d="100"/>
          <a:sy n="66" d="100"/>
        </p:scale>
        <p:origin x="-96" y="-7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C3D141-1E1C-433C-AD3A-CD56CBBB4F9F}" type="datetimeFigureOut">
              <a:rPr lang="en-IE" smtClean="0"/>
              <a:t>25/05/2016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63DB36-5273-45A5-A77C-FE9BE0779D8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34544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dirty="0" smtClean="0"/>
              <a:t>Vickers, P. (2008) </a:t>
            </a:r>
            <a:r>
              <a:rPr lang="en-IE" sz="1200" i="1" dirty="0" smtClean="0"/>
              <a:t>How to Think Like a Programmer: Problem Solving for the Bewildered</a:t>
            </a:r>
            <a:r>
              <a:rPr lang="en-IE" sz="1200" dirty="0" smtClean="0"/>
              <a:t>, Cengage Learning EMEA.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7681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94176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cratch.mit.edu/projects/editor/?tip_bar=home" TargetMode="External"/><Relationship Id="rId2" Type="http://schemas.openxmlformats.org/officeDocument/2006/relationships/hyperlink" Target="https://scratch.mit.edu/scratch_1.4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641" y="91440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IE" sz="4000" dirty="0" smtClean="0"/>
              <a:t>Introduction to </a:t>
            </a:r>
            <a:r>
              <a:rPr lang="en-IE" sz="4000" dirty="0" smtClean="0"/>
              <a:t>Coding</a:t>
            </a:r>
            <a:endParaRPr lang="en-IE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" y="3810000"/>
            <a:ext cx="1866900" cy="1066800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 smtClean="0"/>
              <a:t>Produced 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 smtClean="0"/>
              <a:t>by:</a:t>
            </a:r>
            <a:endParaRPr lang="en-IE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1" y="5715000"/>
            <a:ext cx="3771900" cy="84772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727841" y="3124200"/>
            <a:ext cx="76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86000" y="3817203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Dr</a:t>
            </a:r>
            <a:r>
              <a:rPr lang="en-IE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en-IE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E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Siobhán</a:t>
            </a:r>
            <a:r>
              <a:rPr lang="en-IE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E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Drohan</a:t>
            </a:r>
          </a:p>
          <a:p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Mairead </a:t>
            </a:r>
            <a:r>
              <a:rPr lang="en-IE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Meagher</a:t>
            </a:r>
            <a:endParaRPr lang="en-IE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53000" y="5892225"/>
            <a:ext cx="4072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Department of </a:t>
            </a:r>
            <a:r>
              <a:rPr lang="en-IE" sz="1600" dirty="0" smtClean="0">
                <a:solidFill>
                  <a:schemeClr val="tx2">
                    <a:lumMod val="75000"/>
                  </a:schemeClr>
                </a:solidFill>
              </a:rPr>
              <a:t>Computing and Mathematics</a:t>
            </a:r>
          </a:p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http://www.wit.ie/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51641" y="2133600"/>
            <a:ext cx="7772400" cy="936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E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Scratch</a:t>
            </a:r>
            <a:endParaRPr lang="en-IE" sz="32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37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Events</a:t>
            </a:r>
            <a:endParaRPr lang="en-IE" dirty="0"/>
          </a:p>
        </p:txBody>
      </p:sp>
      <p:sp>
        <p:nvSpPr>
          <p:cNvPr id="4" name="TextBox 3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88924"/>
              </p:ext>
            </p:extLst>
          </p:nvPr>
        </p:nvGraphicFramePr>
        <p:xfrm>
          <a:off x="1199101" y="1981200"/>
          <a:ext cx="6745798" cy="3479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72899"/>
                <a:gridCol w="3372899"/>
              </a:tblGrid>
              <a:tr h="3479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E" sz="36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dirty="0" smtClean="0"/>
                        <a:t>Runs the program when the green flag is clicked</a:t>
                      </a:r>
                    </a:p>
                    <a:p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0" t="21259" r="30938" b="72834"/>
          <a:stretch/>
        </p:blipFill>
        <p:spPr bwMode="auto">
          <a:xfrm>
            <a:off x="4795265" y="2938819"/>
            <a:ext cx="2841795" cy="10554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683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IE" dirty="0" smtClean="0"/>
              <a:t>Statements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724400" cy="4525963"/>
          </a:xfrm>
        </p:spPr>
        <p:txBody>
          <a:bodyPr>
            <a:normAutofit/>
          </a:bodyPr>
          <a:lstStyle/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0" t="26705" r="28718" b="68750"/>
          <a:stretch/>
        </p:blipFill>
        <p:spPr bwMode="auto">
          <a:xfrm>
            <a:off x="4800600" y="4114801"/>
            <a:ext cx="3766076" cy="838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05" t="30040" r="25264" b="66081"/>
          <a:stretch/>
        </p:blipFill>
        <p:spPr bwMode="auto">
          <a:xfrm>
            <a:off x="5349922" y="2286000"/>
            <a:ext cx="2286000" cy="826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560999"/>
              </p:ext>
            </p:extLst>
          </p:nvPr>
        </p:nvGraphicFramePr>
        <p:xfrm>
          <a:off x="533400" y="1752600"/>
          <a:ext cx="8229600" cy="4602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53436"/>
                <a:gridCol w="4276164"/>
              </a:tblGrid>
              <a:tr h="195072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800" dirty="0" smtClean="0"/>
                        <a:t>You can type in any text. The words will appear in a speech bubble</a:t>
                      </a:r>
                      <a:r>
                        <a:rPr lang="en-IE" sz="2800" baseline="0" dirty="0" smtClean="0"/>
                        <a:t> for the sprite.</a:t>
                      </a:r>
                      <a:endParaRPr lang="en-IE" sz="2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</a:tr>
              <a:tr h="239150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800" dirty="0" smtClean="0"/>
                        <a:t>You can type in any words to say.  The number of seconds tells the speech bubble how long to show. The program waits that long before continuing.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067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SomethingFishy1</a:t>
            </a:r>
            <a:endParaRPr lang="en-IE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9" t="22901" r="74335" b="52845"/>
          <a:stretch/>
        </p:blipFill>
        <p:spPr bwMode="auto">
          <a:xfrm>
            <a:off x="3236294" y="4578723"/>
            <a:ext cx="2134600" cy="207088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5" t="10774" r="35420" b="77659"/>
          <a:stretch/>
        </p:blipFill>
        <p:spPr bwMode="auto">
          <a:xfrm>
            <a:off x="807492" y="3200400"/>
            <a:ext cx="7574508" cy="84616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Down Arrow 3"/>
          <p:cNvSpPr/>
          <p:nvPr/>
        </p:nvSpPr>
        <p:spPr>
          <a:xfrm>
            <a:off x="4303594" y="2305441"/>
            <a:ext cx="327546" cy="1014590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3" t="33372" r="66286" b="48982"/>
          <a:stretch/>
        </p:blipFill>
        <p:spPr bwMode="auto">
          <a:xfrm>
            <a:off x="6248400" y="4565276"/>
            <a:ext cx="2527114" cy="20843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Right Arrow 2"/>
          <p:cNvSpPr/>
          <p:nvPr/>
        </p:nvSpPr>
        <p:spPr>
          <a:xfrm>
            <a:off x="5410200" y="5410200"/>
            <a:ext cx="762000" cy="2039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1" t="28617" r="34629" b="62331"/>
          <a:stretch/>
        </p:blipFill>
        <p:spPr bwMode="auto">
          <a:xfrm>
            <a:off x="457199" y="1600200"/>
            <a:ext cx="2618509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3438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SomethingFishy1</a:t>
            </a:r>
            <a:endParaRPr lang="en-IE" dirty="0"/>
          </a:p>
        </p:txBody>
      </p:sp>
      <p:sp>
        <p:nvSpPr>
          <p:cNvPr id="5" name="TextBox 4"/>
          <p:cNvSpPr txBox="1"/>
          <p:nvPr/>
        </p:nvSpPr>
        <p:spPr>
          <a:xfrm>
            <a:off x="3429000" y="1600200"/>
            <a:ext cx="4724400" cy="280076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2800" dirty="0" smtClean="0"/>
              <a:t>This example demonstrates </a:t>
            </a:r>
          </a:p>
          <a:p>
            <a:pPr algn="ctr"/>
            <a:r>
              <a:rPr lang="en-IE" sz="3600" b="1" dirty="0" smtClean="0">
                <a:solidFill>
                  <a:schemeClr val="tx1"/>
                </a:solidFill>
              </a:rPr>
              <a:t>SEQUENCE</a:t>
            </a:r>
          </a:p>
          <a:p>
            <a:pPr algn="ctr"/>
            <a:r>
              <a:rPr lang="en-IE" sz="2800" dirty="0" smtClean="0"/>
              <a:t>in a program.</a:t>
            </a:r>
          </a:p>
          <a:p>
            <a:pPr algn="ctr"/>
            <a:endParaRPr lang="en-IE" sz="2800" dirty="0"/>
          </a:p>
          <a:p>
            <a:pPr algn="ctr"/>
            <a:r>
              <a:rPr lang="en-IE" sz="2800" dirty="0" smtClean="0"/>
              <a:t>The statements are executed in sequential order.</a:t>
            </a:r>
            <a:endParaRPr lang="en-IE" sz="2800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1" t="28617" r="34629" b="62331"/>
          <a:stretch/>
        </p:blipFill>
        <p:spPr bwMode="auto">
          <a:xfrm>
            <a:off x="457199" y="1600200"/>
            <a:ext cx="2618509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9" t="22901" r="74335" b="52845"/>
          <a:stretch/>
        </p:blipFill>
        <p:spPr bwMode="auto">
          <a:xfrm>
            <a:off x="3236294" y="4578723"/>
            <a:ext cx="2134600" cy="207088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3" t="33372" r="66286" b="48982"/>
          <a:stretch/>
        </p:blipFill>
        <p:spPr bwMode="auto">
          <a:xfrm>
            <a:off x="6248400" y="4565276"/>
            <a:ext cx="2527114" cy="20843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9" name="Right Arrow 8"/>
          <p:cNvSpPr/>
          <p:nvPr/>
        </p:nvSpPr>
        <p:spPr>
          <a:xfrm>
            <a:off x="5410200" y="5410200"/>
            <a:ext cx="762000" cy="2039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581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smtClean="0"/>
              <a:t>Example 2</a:t>
            </a:r>
            <a:endParaRPr lang="en-I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Demonstrating </a:t>
            </a:r>
          </a:p>
          <a:p>
            <a:r>
              <a:rPr lang="en-IE" dirty="0" smtClean="0"/>
              <a:t>SEQUENCE, SELECTION and ITERATION</a:t>
            </a:r>
          </a:p>
        </p:txBody>
      </p:sp>
    </p:spTree>
    <p:extLst>
      <p:ext uri="{BB962C8B-B14F-4D97-AF65-F5344CB8AC3E}">
        <p14:creationId xmlns:p14="http://schemas.microsoft.com/office/powerpoint/2010/main" val="273734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Selection / Conditions</a:t>
            </a:r>
            <a:endParaRPr lang="en-IE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4343400" cy="4525963"/>
          </a:xfrm>
        </p:spPr>
        <p:txBody>
          <a:bodyPr>
            <a:normAutofit/>
          </a:bodyPr>
          <a:lstStyle/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8" name="TextBox 7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95" t="39258" r="31699" b="53125"/>
          <a:stretch/>
        </p:blipFill>
        <p:spPr bwMode="auto">
          <a:xfrm>
            <a:off x="4178632" y="1752600"/>
            <a:ext cx="2900007" cy="1570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95" t="58399" r="31479" b="31054"/>
          <a:stretch/>
        </p:blipFill>
        <p:spPr bwMode="auto">
          <a:xfrm>
            <a:off x="4178632" y="3581400"/>
            <a:ext cx="2893182" cy="2111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681448"/>
              </p:ext>
            </p:extLst>
          </p:nvPr>
        </p:nvGraphicFramePr>
        <p:xfrm>
          <a:off x="838200" y="1575414"/>
          <a:ext cx="7239002" cy="44629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75361"/>
                <a:gridCol w="4063641"/>
              </a:tblGrid>
              <a:tr h="18112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800" dirty="0" smtClean="0"/>
                        <a:t>If condition is true, runs the statements</a:t>
                      </a:r>
                      <a:r>
                        <a:rPr lang="en-IE" sz="2800" baseline="0" dirty="0" smtClean="0"/>
                        <a:t> </a:t>
                      </a:r>
                      <a:r>
                        <a:rPr lang="en-IE" sz="2800" dirty="0" smtClean="0"/>
                        <a:t>inside</a:t>
                      </a:r>
                      <a:r>
                        <a:rPr lang="en-IE" sz="2800" baseline="0" dirty="0" smtClean="0"/>
                        <a:t> it.</a:t>
                      </a:r>
                      <a:endParaRPr lang="en-IE" sz="2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</a:tr>
              <a:tr h="253218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800" dirty="0" smtClean="0"/>
                        <a:t>If condition is true, runs the statements</a:t>
                      </a:r>
                      <a:r>
                        <a:rPr lang="en-IE" sz="2800" baseline="0" dirty="0" smtClean="0"/>
                        <a:t> </a:t>
                      </a:r>
                      <a:r>
                        <a:rPr lang="en-IE" sz="2800" dirty="0" smtClean="0"/>
                        <a:t>inside the </a:t>
                      </a:r>
                      <a:r>
                        <a:rPr lang="en-IE" sz="2800" b="1" dirty="0" smtClean="0"/>
                        <a:t>if</a:t>
                      </a:r>
                      <a:r>
                        <a:rPr lang="en-IE" sz="2800" dirty="0" smtClean="0"/>
                        <a:t> portion; if not, runs the statements inside the </a:t>
                      </a:r>
                      <a:r>
                        <a:rPr lang="en-IE" sz="2800" b="1" dirty="0" smtClean="0"/>
                        <a:t>else</a:t>
                      </a:r>
                      <a:r>
                        <a:rPr lang="en-IE" sz="2800" dirty="0" smtClean="0"/>
                        <a:t> portion.</a:t>
                      </a:r>
                      <a:endParaRPr lang="en-I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090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Example of a condition</a:t>
            </a:r>
            <a:endParaRPr lang="en-I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1750997"/>
              </p:ext>
            </p:extLst>
          </p:nvPr>
        </p:nvGraphicFramePr>
        <p:xfrm>
          <a:off x="990600" y="2215876"/>
          <a:ext cx="7162800" cy="18166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81400"/>
                <a:gridCol w="3581400"/>
              </a:tblGrid>
              <a:tr h="181664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dirty="0" smtClean="0"/>
                        <a:t>Reports true if specified key is pressed.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15" t="72656" r="19729" b="23881"/>
          <a:stretch/>
        </p:blipFill>
        <p:spPr bwMode="auto">
          <a:xfrm>
            <a:off x="4800600" y="2819400"/>
            <a:ext cx="3117101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88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Iteration / Loops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81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5" name="TextBox 4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72" t="40625" r="30710" b="51953"/>
          <a:stretch/>
        </p:blipFill>
        <p:spPr bwMode="auto">
          <a:xfrm>
            <a:off x="5181600" y="2438400"/>
            <a:ext cx="2235073" cy="1348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717488"/>
              </p:ext>
            </p:extLst>
          </p:nvPr>
        </p:nvGraphicFramePr>
        <p:xfrm>
          <a:off x="1219200" y="2221953"/>
          <a:ext cx="6705600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52800"/>
                <a:gridCol w="33528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dirty="0" smtClean="0"/>
                        <a:t>Runs the statements</a:t>
                      </a:r>
                      <a:r>
                        <a:rPr lang="en-IE" sz="3600" baseline="0" dirty="0" smtClean="0"/>
                        <a:t> </a:t>
                      </a:r>
                      <a:r>
                        <a:rPr lang="en-IE" sz="3600" dirty="0" smtClean="0"/>
                        <a:t>inside over and over again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849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SomethingFishy2</a:t>
            </a:r>
            <a:endParaRPr lang="en-IE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0" t="22656" r="72987" b="52539"/>
          <a:stretch/>
        </p:blipFill>
        <p:spPr bwMode="auto">
          <a:xfrm>
            <a:off x="228601" y="4565603"/>
            <a:ext cx="1551604" cy="137799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Explosion 1 4"/>
          <p:cNvSpPr/>
          <p:nvPr/>
        </p:nvSpPr>
        <p:spPr>
          <a:xfrm>
            <a:off x="1916206" y="4495800"/>
            <a:ext cx="2375647" cy="2250942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600" dirty="0" smtClean="0"/>
              <a:t>If “a” is pressed on the keyboard</a:t>
            </a:r>
            <a:endParaRPr lang="en-IE" sz="1600" dirty="0"/>
          </a:p>
        </p:txBody>
      </p:sp>
      <p:sp>
        <p:nvSpPr>
          <p:cNvPr id="6" name="Right Arrow 5"/>
          <p:cNvSpPr/>
          <p:nvPr/>
        </p:nvSpPr>
        <p:spPr>
          <a:xfrm>
            <a:off x="1806388" y="5016566"/>
            <a:ext cx="381000" cy="2380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Right Arrow 7"/>
          <p:cNvSpPr/>
          <p:nvPr/>
        </p:nvSpPr>
        <p:spPr>
          <a:xfrm>
            <a:off x="4291853" y="5141742"/>
            <a:ext cx="381000" cy="2380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9" t="18610" r="70035" b="52658"/>
          <a:stretch/>
        </p:blipFill>
        <p:spPr bwMode="auto">
          <a:xfrm>
            <a:off x="4724400" y="4581723"/>
            <a:ext cx="1820335" cy="158379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0" t="25143" r="69600" b="55720"/>
          <a:stretch/>
        </p:blipFill>
        <p:spPr bwMode="auto">
          <a:xfrm>
            <a:off x="7102290" y="4639164"/>
            <a:ext cx="1851376" cy="14568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>
          <a:xfrm>
            <a:off x="6629400" y="5175003"/>
            <a:ext cx="381000" cy="2380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68" t="21486" r="29486" b="59954"/>
          <a:stretch/>
        </p:blipFill>
        <p:spPr bwMode="auto">
          <a:xfrm>
            <a:off x="440746" y="1607669"/>
            <a:ext cx="4664653" cy="265953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48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SomethingFishy2</a:t>
            </a:r>
            <a:endParaRPr lang="en-IE" dirty="0"/>
          </a:p>
        </p:txBody>
      </p:sp>
      <p:sp>
        <p:nvSpPr>
          <p:cNvPr id="9" name="TextBox 8"/>
          <p:cNvSpPr txBox="1"/>
          <p:nvPr/>
        </p:nvSpPr>
        <p:spPr>
          <a:xfrm>
            <a:off x="152400" y="4397276"/>
            <a:ext cx="8839200" cy="230832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2400" u="sng" dirty="0" smtClean="0"/>
              <a:t>This example demonstrates: </a:t>
            </a:r>
          </a:p>
          <a:p>
            <a:r>
              <a:rPr lang="en-IE" sz="2400" b="1" dirty="0" smtClean="0">
                <a:solidFill>
                  <a:schemeClr val="tx1"/>
                </a:solidFill>
              </a:rPr>
              <a:t>SEQUENCE </a:t>
            </a:r>
            <a:r>
              <a:rPr lang="en-IE" sz="2400" dirty="0" smtClean="0">
                <a:solidFill>
                  <a:schemeClr val="tx1"/>
                </a:solidFill>
              </a:rPr>
              <a:t>(</a:t>
            </a:r>
            <a:r>
              <a:rPr lang="en-IE" sz="2400" dirty="0"/>
              <a:t>The statements are executed in sequential </a:t>
            </a:r>
            <a:r>
              <a:rPr lang="en-IE" sz="2400" dirty="0" smtClean="0"/>
              <a:t>order)</a:t>
            </a:r>
            <a:endParaRPr lang="en-IE" sz="2400" b="1" dirty="0" smtClean="0">
              <a:solidFill>
                <a:schemeClr val="tx1"/>
              </a:solidFill>
            </a:endParaRPr>
          </a:p>
          <a:p>
            <a:r>
              <a:rPr lang="en-IE" sz="2400" b="1" dirty="0" smtClean="0">
                <a:solidFill>
                  <a:schemeClr val="tx1"/>
                </a:solidFill>
              </a:rPr>
              <a:t>SELECTION </a:t>
            </a:r>
            <a:r>
              <a:rPr lang="en-IE" sz="2400" dirty="0" smtClean="0">
                <a:solidFill>
                  <a:schemeClr val="tx1"/>
                </a:solidFill>
              </a:rPr>
              <a:t>(</a:t>
            </a:r>
            <a:r>
              <a:rPr lang="en-IE" sz="2400" dirty="0"/>
              <a:t>if “a” is pressed on the keyboard, </a:t>
            </a:r>
            <a:r>
              <a:rPr lang="en-IE" sz="2400" dirty="0" smtClean="0"/>
              <a:t>the messages are printed </a:t>
            </a:r>
            <a:r>
              <a:rPr lang="en-IE" sz="2400" dirty="0"/>
              <a:t>to the speech </a:t>
            </a:r>
            <a:r>
              <a:rPr lang="en-IE" sz="2400" dirty="0" smtClean="0"/>
              <a:t>bubbles.  </a:t>
            </a:r>
            <a:r>
              <a:rPr lang="en-IE" sz="2400" dirty="0"/>
              <a:t>If “a” is not pressed, nothing </a:t>
            </a:r>
            <a:r>
              <a:rPr lang="en-IE" sz="2400" dirty="0" smtClean="0"/>
              <a:t>happens)</a:t>
            </a:r>
            <a:endParaRPr lang="en-IE" sz="2400" b="1" dirty="0" smtClean="0">
              <a:solidFill>
                <a:schemeClr val="tx1"/>
              </a:solidFill>
            </a:endParaRPr>
          </a:p>
          <a:p>
            <a:r>
              <a:rPr lang="en-IE" sz="2400" b="1" dirty="0" smtClean="0">
                <a:solidFill>
                  <a:schemeClr val="tx1"/>
                </a:solidFill>
              </a:rPr>
              <a:t>ITERATION </a:t>
            </a:r>
            <a:r>
              <a:rPr lang="en-IE" sz="2400" dirty="0" smtClean="0">
                <a:solidFill>
                  <a:schemeClr val="tx1"/>
                </a:solidFill>
              </a:rPr>
              <a:t>(The program is continually listening/waiting for the “a” key to be pressed).</a:t>
            </a:r>
            <a:endParaRPr lang="en-IE" sz="2400" dirty="0" smtClean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68" t="21486" r="29486" b="59954"/>
          <a:stretch/>
        </p:blipFill>
        <p:spPr bwMode="auto">
          <a:xfrm>
            <a:off x="440746" y="1607669"/>
            <a:ext cx="4664653" cy="265953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17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dirty="0" smtClean="0"/>
              <a:t>Scratch</a:t>
            </a:r>
            <a:r>
              <a:rPr lang="en-IE" dirty="0" smtClean="0"/>
              <a:t>: Offline Editor and Online Editor</a:t>
            </a:r>
            <a:endParaRPr lang="en-IE" dirty="0"/>
          </a:p>
          <a:p>
            <a:endParaRPr lang="en-IE" dirty="0" smtClean="0"/>
          </a:p>
          <a:p>
            <a:r>
              <a:rPr lang="en-IE" dirty="0" smtClean="0"/>
              <a:t>Flow </a:t>
            </a:r>
            <a:r>
              <a:rPr lang="en-IE" dirty="0" smtClean="0"/>
              <a:t>of Control in a Program</a:t>
            </a:r>
          </a:p>
          <a:p>
            <a:endParaRPr lang="en-IE" dirty="0" smtClean="0"/>
          </a:p>
          <a:p>
            <a:r>
              <a:rPr lang="en-IE" dirty="0" err="1" smtClean="0"/>
              <a:t>SomethingFishy</a:t>
            </a:r>
            <a:r>
              <a:rPr lang="en-IE" dirty="0" smtClean="0"/>
              <a:t> </a:t>
            </a:r>
            <a:r>
              <a:rPr lang="en-IE" dirty="0" smtClean="0"/>
              <a:t>Examples:</a:t>
            </a:r>
          </a:p>
          <a:p>
            <a:pPr lvl="1"/>
            <a:r>
              <a:rPr lang="en-IE" dirty="0" smtClean="0"/>
              <a:t>Example1: Sequence</a:t>
            </a:r>
          </a:p>
          <a:p>
            <a:pPr lvl="1"/>
            <a:r>
              <a:rPr lang="en-IE" dirty="0" smtClean="0"/>
              <a:t>Example2: Sequence, Selection and Iteration.</a:t>
            </a:r>
          </a:p>
          <a:p>
            <a:pPr lvl="1"/>
            <a:r>
              <a:rPr lang="en-IE" dirty="0" smtClean="0"/>
              <a:t>Example3: Sequence, Selection and Iteration.</a:t>
            </a:r>
          </a:p>
        </p:txBody>
      </p:sp>
    </p:spTree>
    <p:extLst>
      <p:ext uri="{BB962C8B-B14F-4D97-AF65-F5344CB8AC3E}">
        <p14:creationId xmlns:p14="http://schemas.microsoft.com/office/powerpoint/2010/main" val="263591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smtClean="0"/>
              <a:t>Example 3</a:t>
            </a:r>
            <a:endParaRPr lang="en-I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More on </a:t>
            </a:r>
          </a:p>
          <a:p>
            <a:r>
              <a:rPr lang="en-IE" dirty="0" smtClean="0"/>
              <a:t>SEQUENCE, SELECTION and ITERATION</a:t>
            </a:r>
          </a:p>
        </p:txBody>
      </p:sp>
    </p:spTree>
    <p:extLst>
      <p:ext uri="{BB962C8B-B14F-4D97-AF65-F5344CB8AC3E}">
        <p14:creationId xmlns:p14="http://schemas.microsoft.com/office/powerpoint/2010/main" val="348004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More Control / Loops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81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E" dirty="0" smtClean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5" name="TextBox 4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72" t="40625" r="30710" b="51953"/>
          <a:stretch/>
        </p:blipFill>
        <p:spPr bwMode="auto">
          <a:xfrm>
            <a:off x="5486400" y="1828799"/>
            <a:ext cx="2235073" cy="1348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13" t="59468" r="29110" b="32883"/>
          <a:stretch/>
        </p:blipFill>
        <p:spPr bwMode="auto">
          <a:xfrm>
            <a:off x="5181600" y="4038600"/>
            <a:ext cx="2926885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55026"/>
              </p:ext>
            </p:extLst>
          </p:nvPr>
        </p:nvGraphicFramePr>
        <p:xfrm>
          <a:off x="914400" y="1630680"/>
          <a:ext cx="7391400" cy="4693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14800"/>
                <a:gridCol w="3276600"/>
              </a:tblGrid>
              <a:tr h="15849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200" dirty="0" smtClean="0"/>
                        <a:t>We saw this one in</a:t>
                      </a:r>
                      <a:r>
                        <a:rPr lang="en-IE" sz="2200" baseline="0" dirty="0" smtClean="0"/>
                        <a:t> an earlier slide</a:t>
                      </a:r>
                      <a:r>
                        <a:rPr lang="en-IE" sz="2200" dirty="0" smtClean="0"/>
                        <a:t>…it runs the statements inside over and over.</a:t>
                      </a:r>
                      <a:endParaRPr lang="en-IE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</a:tr>
              <a:tr h="29377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200" dirty="0" smtClean="0"/>
                        <a:t>Repeat the statements inside until condition is true.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E" sz="220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200" dirty="0" smtClean="0"/>
                        <a:t>Checks to see if condition is false: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E" sz="2200" dirty="0" smtClean="0"/>
                        <a:t>if so, runs the statements inside and checks condition again. 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E" sz="2200" dirty="0" smtClean="0"/>
                        <a:t>If condition is true, goes on to the statements that follow. </a:t>
                      </a:r>
                      <a:endParaRPr lang="en-IE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9273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SomethingFishy3</a:t>
            </a:r>
            <a:endParaRPr lang="en-IE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46" t="16406" r="20937" b="56641"/>
          <a:stretch/>
        </p:blipFill>
        <p:spPr bwMode="auto">
          <a:xfrm>
            <a:off x="381000" y="1604010"/>
            <a:ext cx="3810000" cy="232645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0" t="22656" r="72987" b="52539"/>
          <a:stretch/>
        </p:blipFill>
        <p:spPr bwMode="auto">
          <a:xfrm>
            <a:off x="6172200" y="1524000"/>
            <a:ext cx="1271101" cy="112888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9" t="18610" r="70035" b="52658"/>
          <a:stretch/>
        </p:blipFill>
        <p:spPr bwMode="auto">
          <a:xfrm>
            <a:off x="4809065" y="4876800"/>
            <a:ext cx="1667935" cy="145119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93668" y="2819400"/>
            <a:ext cx="1295400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Waiting for key to be pressed</a:t>
            </a:r>
            <a:endParaRPr lang="en-IE" dirty="0"/>
          </a:p>
        </p:txBody>
      </p:sp>
      <p:sp>
        <p:nvSpPr>
          <p:cNvPr id="14" name="TextBox 13"/>
          <p:cNvSpPr txBox="1"/>
          <p:nvPr/>
        </p:nvSpPr>
        <p:spPr>
          <a:xfrm>
            <a:off x="4800600" y="4001869"/>
            <a:ext cx="1752600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If </a:t>
            </a:r>
            <a:r>
              <a:rPr lang="en-IE" dirty="0"/>
              <a:t>“a” is pressed on the keyboard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10400" y="4001869"/>
            <a:ext cx="1752600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If “b” </a:t>
            </a:r>
            <a:r>
              <a:rPr lang="en-IE" dirty="0"/>
              <a:t>is pressed on the keyboard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6" t="14995" r="75542" b="65622"/>
          <a:stretch/>
        </p:blipFill>
        <p:spPr bwMode="auto">
          <a:xfrm>
            <a:off x="7049937" y="4862258"/>
            <a:ext cx="1713063" cy="13861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27" name="Straight Arrow Connector 26"/>
          <p:cNvCxnSpPr>
            <a:stCxn id="4" idx="2"/>
          </p:cNvCxnSpPr>
          <p:nvPr/>
        </p:nvCxnSpPr>
        <p:spPr>
          <a:xfrm>
            <a:off x="6807751" y="2652880"/>
            <a:ext cx="22411" cy="1799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14" idx="0"/>
          </p:cNvCxnSpPr>
          <p:nvPr/>
        </p:nvCxnSpPr>
        <p:spPr>
          <a:xfrm flipH="1">
            <a:off x="5676900" y="3733800"/>
            <a:ext cx="516768" cy="2680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16" idx="0"/>
          </p:cNvCxnSpPr>
          <p:nvPr/>
        </p:nvCxnSpPr>
        <p:spPr>
          <a:xfrm>
            <a:off x="7489068" y="3728445"/>
            <a:ext cx="397632" cy="2734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4" idx="2"/>
          </p:cNvCxnSpPr>
          <p:nvPr/>
        </p:nvCxnSpPr>
        <p:spPr>
          <a:xfrm flipH="1">
            <a:off x="5661211" y="4648200"/>
            <a:ext cx="15689" cy="228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7937844" y="4633658"/>
            <a:ext cx="15689" cy="228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010400" y="6400800"/>
            <a:ext cx="1752600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Program Ends</a:t>
            </a:r>
            <a:endParaRPr lang="en-IE" dirty="0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7924799" y="6248400"/>
            <a:ext cx="1" cy="1490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endCxn id="3" idx="1"/>
          </p:cNvCxnSpPr>
          <p:nvPr/>
        </p:nvCxnSpPr>
        <p:spPr>
          <a:xfrm flipV="1">
            <a:off x="4495800" y="3281065"/>
            <a:ext cx="1697868" cy="717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4495800" y="3352800"/>
            <a:ext cx="0" cy="236220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4495800" y="5715000"/>
            <a:ext cx="304800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539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Questions?</a:t>
            </a:r>
            <a:endParaRPr lang="en-IE" dirty="0"/>
          </a:p>
        </p:txBody>
      </p:sp>
      <p:pic>
        <p:nvPicPr>
          <p:cNvPr id="3074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057400"/>
            <a:ext cx="4343400" cy="350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79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5" t="34721" r="36526" b="32640"/>
          <a:stretch/>
        </p:blipFill>
        <p:spPr bwMode="auto">
          <a:xfrm>
            <a:off x="2362200" y="1524000"/>
            <a:ext cx="4343400" cy="3002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1" y="5715000"/>
            <a:ext cx="3771900" cy="8477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53000" y="5892225"/>
            <a:ext cx="4072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Department of </a:t>
            </a:r>
            <a:r>
              <a:rPr lang="en-IE" sz="1600" dirty="0" smtClean="0">
                <a:solidFill>
                  <a:schemeClr val="tx2">
                    <a:lumMod val="75000"/>
                  </a:schemeClr>
                </a:solidFill>
              </a:rPr>
              <a:t>Computing and Mathematics</a:t>
            </a:r>
          </a:p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http://www.wit.ie/</a:t>
            </a:r>
          </a:p>
        </p:txBody>
      </p:sp>
    </p:spTree>
    <p:extLst>
      <p:ext uri="{BB962C8B-B14F-4D97-AF65-F5344CB8AC3E}">
        <p14:creationId xmlns:p14="http://schemas.microsoft.com/office/powerpoint/2010/main" val="144195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dirty="0" smtClean="0"/>
              <a:t>Scratch</a:t>
            </a:r>
            <a:r>
              <a:rPr lang="en-IE" dirty="0" smtClean="0"/>
              <a:t>: Offline Editor and Online Editor</a:t>
            </a:r>
            <a:endParaRPr lang="en-IE" dirty="0"/>
          </a:p>
          <a:p>
            <a:endParaRPr lang="en-IE" dirty="0" smtClean="0"/>
          </a:p>
          <a:p>
            <a:r>
              <a:rPr lang="en-IE" dirty="0" smtClean="0"/>
              <a:t>Flow </a:t>
            </a:r>
            <a:r>
              <a:rPr lang="en-IE" dirty="0" smtClean="0"/>
              <a:t>of Control in a Program</a:t>
            </a:r>
          </a:p>
          <a:p>
            <a:endParaRPr lang="en-IE" dirty="0" smtClean="0"/>
          </a:p>
          <a:p>
            <a:r>
              <a:rPr lang="en-IE" dirty="0" err="1" smtClean="0"/>
              <a:t>SomethingFishy</a:t>
            </a:r>
            <a:r>
              <a:rPr lang="en-IE" dirty="0" smtClean="0"/>
              <a:t> </a:t>
            </a:r>
            <a:r>
              <a:rPr lang="en-IE" dirty="0" smtClean="0"/>
              <a:t>Examples:</a:t>
            </a:r>
          </a:p>
          <a:p>
            <a:pPr lvl="1"/>
            <a:r>
              <a:rPr lang="en-IE" dirty="0" smtClean="0"/>
              <a:t>Example1: Sequence</a:t>
            </a:r>
          </a:p>
          <a:p>
            <a:pPr lvl="1"/>
            <a:r>
              <a:rPr lang="en-IE" dirty="0" smtClean="0"/>
              <a:t>Example2: Sequence, Selection and Iteration.</a:t>
            </a:r>
          </a:p>
          <a:p>
            <a:pPr lvl="1"/>
            <a:r>
              <a:rPr lang="en-IE" dirty="0" smtClean="0"/>
              <a:t>Example3: Sequence, Selection and Iteration.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600200"/>
            <a:ext cx="7315200" cy="609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3207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Scratch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E" dirty="0" smtClean="0"/>
              <a:t>Scratch is a graphical programming language.</a:t>
            </a:r>
          </a:p>
          <a:p>
            <a:r>
              <a:rPr lang="en-IE" dirty="0" smtClean="0"/>
              <a:t>It was developed to help students to understand programming fundamentals and concepts.</a:t>
            </a:r>
          </a:p>
          <a:p>
            <a:r>
              <a:rPr lang="en-IE" dirty="0" smtClean="0"/>
              <a:t>You write code in a Scratch editor.</a:t>
            </a:r>
          </a:p>
          <a:p>
            <a:r>
              <a:rPr lang="en-IE" dirty="0" smtClean="0"/>
              <a:t>You can download the </a:t>
            </a:r>
            <a:r>
              <a:rPr lang="en-IE" dirty="0"/>
              <a:t>Offline Editor:</a:t>
            </a:r>
            <a:br>
              <a:rPr lang="en-IE" dirty="0"/>
            </a:br>
            <a:r>
              <a:rPr lang="en-IE" sz="2600" dirty="0">
                <a:hlinkClick r:id="rId2"/>
              </a:rPr>
              <a:t>https://scratch.mit.edu/scratch_1.4</a:t>
            </a:r>
            <a:r>
              <a:rPr lang="en-IE" sz="2600" dirty="0" smtClean="0">
                <a:hlinkClick r:id="rId2"/>
              </a:rPr>
              <a:t>/</a:t>
            </a:r>
            <a:r>
              <a:rPr lang="en-IE" sz="2600" dirty="0" smtClean="0"/>
              <a:t> </a:t>
            </a:r>
          </a:p>
          <a:p>
            <a:pPr marL="457200" lvl="1" indent="0">
              <a:buNone/>
            </a:pPr>
            <a:r>
              <a:rPr lang="en-IE" dirty="0" smtClean="0"/>
              <a:t>		Or</a:t>
            </a:r>
            <a:endParaRPr lang="en-IE" dirty="0"/>
          </a:p>
          <a:p>
            <a:r>
              <a:rPr lang="en-IE" dirty="0" smtClean="0"/>
              <a:t>You can use </a:t>
            </a:r>
            <a:r>
              <a:rPr lang="en-IE" dirty="0"/>
              <a:t>the online </a:t>
            </a:r>
            <a:r>
              <a:rPr lang="en-IE" dirty="0" smtClean="0"/>
              <a:t>editor: </a:t>
            </a:r>
            <a:r>
              <a:rPr lang="en-IE" sz="2600" dirty="0" smtClean="0">
                <a:hlinkClick r:id="rId3"/>
              </a:rPr>
              <a:t>https</a:t>
            </a:r>
            <a:r>
              <a:rPr lang="en-IE" sz="2600" dirty="0">
                <a:hlinkClick r:id="rId3"/>
              </a:rPr>
              <a:t>://scratch.mit.edu/projects/editor/?</a:t>
            </a:r>
            <a:r>
              <a:rPr lang="en-IE" sz="2600" dirty="0" smtClean="0">
                <a:hlinkClick r:id="rId3"/>
              </a:rPr>
              <a:t>tip_bar=home</a:t>
            </a:r>
            <a:endParaRPr lang="en-IE" sz="2600" dirty="0" smtClean="0"/>
          </a:p>
        </p:txBody>
      </p:sp>
    </p:spTree>
    <p:extLst>
      <p:ext uri="{BB962C8B-B14F-4D97-AF65-F5344CB8AC3E}">
        <p14:creationId xmlns:p14="http://schemas.microsoft.com/office/powerpoint/2010/main" val="163795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Scratch Online Editor</a:t>
            </a:r>
            <a:endParaRPr lang="en-IE" dirty="0"/>
          </a:p>
        </p:txBody>
      </p:sp>
      <p:sp>
        <p:nvSpPr>
          <p:cNvPr id="3" name="TextBox 2"/>
          <p:cNvSpPr txBox="1"/>
          <p:nvPr/>
        </p:nvSpPr>
        <p:spPr>
          <a:xfrm>
            <a:off x="762000" y="3192958"/>
            <a:ext cx="2057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Demo</a:t>
            </a:r>
            <a:endParaRPr lang="en-I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72" t="1726" r="31599" b="14343"/>
          <a:stretch/>
        </p:blipFill>
        <p:spPr bwMode="auto">
          <a:xfrm>
            <a:off x="2971800" y="1600199"/>
            <a:ext cx="5721163" cy="5118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79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dirty="0" smtClean="0"/>
              <a:t>Scratch</a:t>
            </a:r>
            <a:r>
              <a:rPr lang="en-IE" dirty="0" smtClean="0"/>
              <a:t>: Offline Editor and Online Editor</a:t>
            </a:r>
            <a:endParaRPr lang="en-IE" dirty="0"/>
          </a:p>
          <a:p>
            <a:endParaRPr lang="en-IE" dirty="0" smtClean="0"/>
          </a:p>
          <a:p>
            <a:r>
              <a:rPr lang="en-IE" dirty="0" smtClean="0"/>
              <a:t>Flow </a:t>
            </a:r>
            <a:r>
              <a:rPr lang="en-IE" dirty="0" smtClean="0"/>
              <a:t>of Control in a Program</a:t>
            </a:r>
          </a:p>
          <a:p>
            <a:endParaRPr lang="en-IE" dirty="0" smtClean="0"/>
          </a:p>
          <a:p>
            <a:r>
              <a:rPr lang="en-IE" dirty="0" err="1" smtClean="0"/>
              <a:t>SomethingFishy</a:t>
            </a:r>
            <a:r>
              <a:rPr lang="en-IE" dirty="0" smtClean="0"/>
              <a:t> </a:t>
            </a:r>
            <a:r>
              <a:rPr lang="en-IE" dirty="0" smtClean="0"/>
              <a:t>Examples:</a:t>
            </a:r>
          </a:p>
          <a:p>
            <a:pPr lvl="1"/>
            <a:r>
              <a:rPr lang="en-IE" dirty="0" smtClean="0"/>
              <a:t>Example1: Sequence</a:t>
            </a:r>
          </a:p>
          <a:p>
            <a:pPr lvl="1"/>
            <a:r>
              <a:rPr lang="en-IE" dirty="0" smtClean="0"/>
              <a:t>Example2: Sequence, Selection and Iteration.</a:t>
            </a:r>
          </a:p>
          <a:p>
            <a:pPr lvl="1"/>
            <a:r>
              <a:rPr lang="en-IE" dirty="0" smtClean="0"/>
              <a:t>Example3: Sequence, Selection and Iteration.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2743200"/>
            <a:ext cx="7315200" cy="609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6516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Flow of Control in a Program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E" dirty="0" smtClean="0"/>
              <a:t>Each program you write will typically have:</a:t>
            </a:r>
          </a:p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 smtClean="0"/>
          </a:p>
          <a:p>
            <a:r>
              <a:rPr lang="en-IE" dirty="0" smtClean="0"/>
              <a:t>By using examples, we will explore what each of these mean.</a:t>
            </a:r>
            <a:endParaRPr lang="en-I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3897530"/>
              </p:ext>
            </p:extLst>
          </p:nvPr>
        </p:nvGraphicFramePr>
        <p:xfrm>
          <a:off x="990600" y="2514600"/>
          <a:ext cx="7543800" cy="1981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64760"/>
                <a:gridCol w="5679040"/>
              </a:tblGrid>
              <a:tr h="370840">
                <a:tc>
                  <a:txBody>
                    <a:bodyPr/>
                    <a:lstStyle/>
                    <a:p>
                      <a:r>
                        <a:rPr lang="en-IE" sz="2800" b="1" dirty="0" smtClean="0"/>
                        <a:t>Sequence</a:t>
                      </a:r>
                      <a:endParaRPr lang="en-IE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Things that will be done in a particular order</a:t>
                      </a:r>
                      <a:endParaRPr lang="en-IE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E" sz="2800" b="1" dirty="0" smtClean="0"/>
                        <a:t>Selection</a:t>
                      </a:r>
                      <a:endParaRPr lang="en-IE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Things</a:t>
                      </a:r>
                      <a:r>
                        <a:rPr lang="en-IE" sz="2800" baseline="0" dirty="0" smtClean="0"/>
                        <a:t> that will be done conditionally</a:t>
                      </a:r>
                      <a:endParaRPr lang="en-IE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E" sz="2800" b="1" dirty="0" smtClean="0"/>
                        <a:t>Iteration</a:t>
                      </a:r>
                      <a:endParaRPr lang="en-IE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Things</a:t>
                      </a:r>
                      <a:r>
                        <a:rPr lang="en-IE" sz="2800" baseline="0" dirty="0" smtClean="0"/>
                        <a:t> that will be done repetitively</a:t>
                      </a:r>
                      <a:endParaRPr lang="en-IE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391400" y="636853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Vickers (2008)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3724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dirty="0" smtClean="0"/>
              <a:t>Scratch</a:t>
            </a:r>
            <a:r>
              <a:rPr lang="en-IE" dirty="0" smtClean="0"/>
              <a:t>: Offline Editor and Online Editor</a:t>
            </a:r>
            <a:endParaRPr lang="en-IE" dirty="0"/>
          </a:p>
          <a:p>
            <a:endParaRPr lang="en-IE" dirty="0" smtClean="0"/>
          </a:p>
          <a:p>
            <a:r>
              <a:rPr lang="en-IE" dirty="0" smtClean="0"/>
              <a:t>Flow </a:t>
            </a:r>
            <a:r>
              <a:rPr lang="en-IE" dirty="0" smtClean="0"/>
              <a:t>of Control in a Program</a:t>
            </a:r>
          </a:p>
          <a:p>
            <a:endParaRPr lang="en-IE" dirty="0" smtClean="0"/>
          </a:p>
          <a:p>
            <a:r>
              <a:rPr lang="en-IE" dirty="0" err="1" smtClean="0"/>
              <a:t>SomethingFishy</a:t>
            </a:r>
            <a:r>
              <a:rPr lang="en-IE" dirty="0" smtClean="0"/>
              <a:t> </a:t>
            </a:r>
            <a:r>
              <a:rPr lang="en-IE" dirty="0" smtClean="0"/>
              <a:t>Examples:</a:t>
            </a:r>
          </a:p>
          <a:p>
            <a:pPr lvl="1"/>
            <a:r>
              <a:rPr lang="en-IE" dirty="0" smtClean="0"/>
              <a:t>Example1: Sequence</a:t>
            </a:r>
          </a:p>
          <a:p>
            <a:pPr lvl="1"/>
            <a:r>
              <a:rPr lang="en-IE" dirty="0" smtClean="0"/>
              <a:t>Example2: Sequence, Selection and Iteration.</a:t>
            </a:r>
          </a:p>
          <a:p>
            <a:pPr lvl="1"/>
            <a:r>
              <a:rPr lang="en-IE" dirty="0" smtClean="0"/>
              <a:t>Example3: Sequence, Selection and Iteration.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3886200"/>
            <a:ext cx="7315200" cy="609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6516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smtClean="0"/>
              <a:t>Example 1</a:t>
            </a:r>
            <a:endParaRPr lang="en-I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Demonstrating SEQUENCE</a:t>
            </a:r>
          </a:p>
        </p:txBody>
      </p:sp>
    </p:spTree>
    <p:extLst>
      <p:ext uri="{BB962C8B-B14F-4D97-AF65-F5344CB8AC3E}">
        <p14:creationId xmlns:p14="http://schemas.microsoft.com/office/powerpoint/2010/main" val="104036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636</Words>
  <Application>Microsoft Office PowerPoint</Application>
  <PresentationFormat>On-screen Show (4:3)</PresentationFormat>
  <Paragraphs>136</Paragraphs>
  <Slides>24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Introduction to Coding</vt:lpstr>
      <vt:lpstr>Topics list</vt:lpstr>
      <vt:lpstr>Topics list</vt:lpstr>
      <vt:lpstr>Scratch</vt:lpstr>
      <vt:lpstr>Scratch Online Editor</vt:lpstr>
      <vt:lpstr>Topics list</vt:lpstr>
      <vt:lpstr>Flow of Control in a Program</vt:lpstr>
      <vt:lpstr>Topics list</vt:lpstr>
      <vt:lpstr>Example 1</vt:lpstr>
      <vt:lpstr>Events</vt:lpstr>
      <vt:lpstr>Statements</vt:lpstr>
      <vt:lpstr>SomethingFishy1</vt:lpstr>
      <vt:lpstr>SomethingFishy1</vt:lpstr>
      <vt:lpstr>Example 2</vt:lpstr>
      <vt:lpstr>Selection / Conditions</vt:lpstr>
      <vt:lpstr>Example of a condition</vt:lpstr>
      <vt:lpstr>Iteration / Loops</vt:lpstr>
      <vt:lpstr>SomethingFishy2</vt:lpstr>
      <vt:lpstr>SomethingFishy2</vt:lpstr>
      <vt:lpstr>Example 3</vt:lpstr>
      <vt:lpstr>More Control / Loops</vt:lpstr>
      <vt:lpstr>SomethingFishy3</vt:lpstr>
      <vt:lpstr>Questions?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Scratch</dc:title>
  <dc:creator>Siobhan Drohan</dc:creator>
  <cp:lastModifiedBy>Siobhan Drohan</cp:lastModifiedBy>
  <cp:revision>55</cp:revision>
  <dcterms:created xsi:type="dcterms:W3CDTF">2006-08-16T00:00:00Z</dcterms:created>
  <dcterms:modified xsi:type="dcterms:W3CDTF">2016-05-25T11:43:57Z</dcterms:modified>
</cp:coreProperties>
</file>

<file path=docProps/thumbnail.jpeg>
</file>